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60" r:id="rId5"/>
    <p:sldId id="258" r:id="rId6"/>
    <p:sldId id="264" r:id="rId7"/>
    <p:sldId id="265" r:id="rId8"/>
    <p:sldId id="261" r:id="rId9"/>
    <p:sldId id="263" r:id="rId10"/>
    <p:sldId id="262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D90179DE-B95D-4004-ACB2-BFDDC82C08E9}">
          <p14:sldIdLst>
            <p14:sldId id="256"/>
            <p14:sldId id="257"/>
            <p14:sldId id="266"/>
            <p14:sldId id="260"/>
            <p14:sldId id="258"/>
            <p14:sldId id="264"/>
            <p14:sldId id="265"/>
            <p14:sldId id="261"/>
            <p14:sldId id="263"/>
            <p14:sldId id="262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3467" autoAdjust="0"/>
  </p:normalViewPr>
  <p:slideViewPr>
    <p:cSldViewPr snapToGrid="0">
      <p:cViewPr>
        <p:scale>
          <a:sx n="100" d="100"/>
          <a:sy n="100" d="100"/>
        </p:scale>
        <p:origin x="216" y="-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3680B-D7FE-412A-BE57-B3C912B88D41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9CBAA9-2A9E-4061-AB0C-3BFC226E7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656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Fiber Optic To be split. Need to minimize power requirements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9CBAA9-2A9E-4061-AB0C-3BFC226E7F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200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Easily set, but they don’t last more than about an hour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9CBAA9-2A9E-4061-AB0C-3BFC226E7F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95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Our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given as a difference in the current slope and the starting slope we want to preserve,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the small adjustment to the controls.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Our </a:t>
                </a:r>
                <a:r>
                  <a:rPr lang="en-US" b="0" i="0">
                    <a:latin typeface="Cambria Math" panose="02040503050406030204" pitchFamily="18" charset="0"/>
                  </a:rPr>
                  <a:t>𝑒(𝑡)</a:t>
                </a:r>
                <a:r>
                  <a:rPr lang="en-US" dirty="0"/>
                  <a:t> is given as a difference in the current slope and the starting slope we want to preserve, and </a:t>
                </a:r>
                <a:r>
                  <a:rPr lang="en-US" b="0" i="0">
                    <a:latin typeface="Cambria Math" panose="02040503050406030204" pitchFamily="18" charset="0"/>
                  </a:rPr>
                  <a:t>𝑢(𝑡)</a:t>
                </a:r>
                <a:r>
                  <a:rPr lang="en-US" dirty="0"/>
                  <a:t> the small adjustment to the controls.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9CBAA9-2A9E-4061-AB0C-3BFC226E7F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70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Easily set, but they don’t last more than about an hour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9CBAA9-2A9E-4061-AB0C-3BFC226E7FF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369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limitations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9CBAA9-2A9E-4061-AB0C-3BFC226E7FF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460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FF452-9090-44F1-AAE1-BCEE84097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998997-8DD0-4449-8CEC-154DE7B3C9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35317-15B6-4CC2-AB70-466D19E32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91006-87D7-4815-8C71-7DA375E94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FD814-6C0F-4F77-B0DF-4E38C0015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927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1D0BF-641B-4676-866B-3C6D6C8F1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382B3B-DB88-49F8-85D7-0BDCF007AB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75759-0375-4619-BC51-191DB79D9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2FAF2-4056-40D5-B3BD-21DF66B42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2A862-6E8D-44C6-ACB1-22953F2D2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48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94DAB9-BF86-4759-9B80-4D745DAF14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7428CA-EB5F-4D71-994D-76D8850ADC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74DD6-AF23-49DF-9B0F-35B7C9F1C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980E0-AB54-4A43-9FA0-F749A2D46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29992-AA48-4D86-ABB6-74A9191A5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59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53A13-4632-44B0-A700-F48A2B7D1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C2615-7A23-4358-9D43-4077D46A9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5BAF52-87AE-4737-88F4-FE0C1CC34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0CDCD-7FD6-421C-9577-5F06E9C57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EFC86-E6E1-4D10-948A-326AA6A48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572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43B37-21B3-46BB-BA6E-E7D982D08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DBCEB-EB7A-4D5C-ACF4-02228EE5F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EF794-3910-4ED9-97C5-1CD87DFE0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6A0AB-C322-4844-B03B-F194F609A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F3966-44AC-49F2-95CF-8C10E753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926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52B88-64BD-4583-94D3-BE6FA89D1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F393D-6BE8-499B-9A8D-F81449A3F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10FBA-D428-43B0-BADD-920AD8BF1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04E92-49D4-4332-95CE-AB44FD7D0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93F24-EC53-4F2A-AE80-DA06F8EC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8D264B-122D-44D7-900A-992967E7D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3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454E5-0DF6-4E76-B53B-8FB08EF83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5BE93C-CDEA-4043-92AE-B114C797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7EA1BA-2F80-4B49-98C2-706EC8066C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1B340A-9052-4C80-B871-606F89CF30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91AF8-5D18-4EAA-A12C-0FFED08650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7057AF-FF33-4803-A97B-0E119AD7B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64E67-564D-4732-BFCD-6A7849049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D7A73C-D1A0-4E6F-A566-00DE530BF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17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DCC6A-F7BB-42F1-9166-4E441E07A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481E7A-0671-49A7-BB8F-6378DA3EB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A99D1-ECF5-4652-8A4E-3D037C0E7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D03334-F112-4857-9B59-A96BADFA1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549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1DC7A9-2A66-4F91-8A18-5994A61A6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42F397-F448-4006-913C-EDCE95B1C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74CA5-8DD1-4B0D-988F-0EFDE95EC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87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EDE78-A37C-467C-B5EF-59559C25E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9C06C-A21D-4E2B-B2F9-AE0BA774A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D7C83E-C1FE-4A56-BABA-4DE81ABB2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82ADFD-6EF5-4AE7-BBE5-89C431E87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6D97E8-1EEE-4B3B-A9E4-D1E119B32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C9F86-FE4C-4EFD-8C77-0131B1198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204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69F30-AEF2-4CEF-8438-BDD14C269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8FE261-088C-424E-AA76-8396EE0942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97D486-270E-480D-A1D6-7AD5D6CA9F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3E5D3-07EC-44DF-A43B-D90319146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07781C-74BF-4106-A6CF-899625817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772605-8406-464F-9ADE-8ACD7F3D2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14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07CB01-FB6E-45F2-AE88-471062462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8AB67-2671-4B54-BFDA-BB0BD74B8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8E2E9-0A0A-43B0-9B26-1DE0C8F53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A3401-E9BA-472E-9AE6-302E0C4F243B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272DB-C81D-4FE3-8566-255969EC4D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947EC-F95A-42C3-AF10-96BAD5A2FA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506B02-67FD-44AF-B66D-64A419E94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863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wport.com/n/introduction-to-laser-frequency-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777D8-F8A8-4C9B-A991-A1D19AAABA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Methods of Laser Frequency Stabilization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620EEF-EAA7-445E-B321-1B829A3741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27112"/>
          </a:xfrm>
        </p:spPr>
        <p:txBody>
          <a:bodyPr/>
          <a:lstStyle/>
          <a:p>
            <a:r>
              <a:rPr lang="en-US" dirty="0"/>
              <a:t>Dr. Wolfgang Korsch, Will Bodron, Charlotte Zehnder</a:t>
            </a:r>
          </a:p>
        </p:txBody>
      </p:sp>
    </p:spTree>
    <p:extLst>
      <p:ext uri="{BB962C8B-B14F-4D97-AF65-F5344CB8AC3E}">
        <p14:creationId xmlns:p14="http://schemas.microsoft.com/office/powerpoint/2010/main" val="4182215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2C18C-04AF-424A-8E8B-B9615CBA9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Locking to a Rb transition</a:t>
            </a:r>
          </a:p>
        </p:txBody>
      </p:sp>
      <p:pic>
        <p:nvPicPr>
          <p:cNvPr id="9" name="Content Placeholder 8" descr="A picture containing text&#10;&#10;Description automatically generated">
            <a:extLst>
              <a:ext uri="{FF2B5EF4-FFF2-40B4-BE49-F238E27FC236}">
                <a16:creationId xmlns:a16="http://schemas.microsoft.com/office/drawing/2014/main" id="{A9530105-B735-48B7-A42B-513880C93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801784" cy="4351338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19ADD17-4B8C-4433-A423-C06371C4600B}"/>
                  </a:ext>
                </a:extLst>
              </p:cNvPr>
              <p:cNvSpPr txBox="1"/>
              <p:nvPr/>
            </p:nvSpPr>
            <p:spPr>
              <a:xfrm>
                <a:off x="7183120" y="1690688"/>
                <a:ext cx="4043680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Only a slightly modified process from PDH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Slope =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Lock point is chosen off to the side of the doppler free peak.</a:t>
                </a:r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19ADD17-4B8C-4433-A423-C06371C460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83120" y="1690688"/>
                <a:ext cx="4043680" cy="3416320"/>
              </a:xfrm>
              <a:prstGeom prst="rect">
                <a:avLst/>
              </a:prstGeom>
              <a:blipFill>
                <a:blip r:embed="rId3"/>
                <a:stretch>
                  <a:fillRect l="-2259" t="-1426" r="-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9571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6D974-A246-4CC5-8115-09E584343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69DB5-1EA1-4F97-9D92-E4F5793FD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Wikipedia Contributors. “PID Controller.” Wikipedia, Wikimedia 	Foundation, 8 Mar. 2019, en.wikipedia.org/wiki/</a:t>
            </a:r>
            <a:r>
              <a:rPr lang="en-US" dirty="0" err="1"/>
              <a:t>PID_controller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“Introduction to Laser Frequency Stabilization.” Www.newport.com, 	</a:t>
            </a:r>
            <a:r>
              <a:rPr lang="en-US" dirty="0">
                <a:hlinkClick r:id="rId2"/>
              </a:rPr>
              <a:t>www.newport.com/n/introduction-to-laser-frequency-</a:t>
            </a:r>
            <a:r>
              <a:rPr lang="en-US" dirty="0"/>
              <a:t>	stabilization. Accessed 7 July 2021.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987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8A06E-F961-4945-A7CA-46D45198D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</a:p>
        </p:txBody>
      </p:sp>
      <p:pic>
        <p:nvPicPr>
          <p:cNvPr id="5" name="Picture 4" descr="I made this">
            <a:extLst>
              <a:ext uri="{FF2B5EF4-FFF2-40B4-BE49-F238E27FC236}">
                <a16:creationId xmlns:a16="http://schemas.microsoft.com/office/drawing/2014/main" id="{FAF99697-E4B6-4F13-8718-38C6E8499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185" y="1690688"/>
            <a:ext cx="9803629" cy="474057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CBEB67F-0561-49A1-BB26-340194CA60CE}"/>
              </a:ext>
            </a:extLst>
          </p:cNvPr>
          <p:cNvSpPr/>
          <p:nvPr/>
        </p:nvSpPr>
        <p:spPr>
          <a:xfrm>
            <a:off x="3413760" y="5615939"/>
            <a:ext cx="751840" cy="396240"/>
          </a:xfrm>
          <a:prstGeom prst="rect">
            <a:avLst/>
          </a:prstGeom>
          <a:gradFill>
            <a:gsLst>
              <a:gs pos="0">
                <a:srgbClr val="F6F8FC">
                  <a:alpha val="0"/>
                </a:srgb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9D7D0F-4671-459B-AEAD-0A680FBE7843}"/>
              </a:ext>
            </a:extLst>
          </p:cNvPr>
          <p:cNvSpPr txBox="1"/>
          <p:nvPr/>
        </p:nvSpPr>
        <p:spPr>
          <a:xfrm>
            <a:off x="3484880" y="5966459"/>
            <a:ext cx="6299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RB Cell</a:t>
            </a:r>
          </a:p>
        </p:txBody>
      </p:sp>
    </p:spTree>
    <p:extLst>
      <p:ext uri="{BB962C8B-B14F-4D97-AF65-F5344CB8AC3E}">
        <p14:creationId xmlns:p14="http://schemas.microsoft.com/office/powerpoint/2010/main" val="1046432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camera, projector, equipment&#10;&#10;Description automatically generated">
            <a:extLst>
              <a:ext uri="{FF2B5EF4-FFF2-40B4-BE49-F238E27FC236}">
                <a16:creationId xmlns:a16="http://schemas.microsoft.com/office/drawing/2014/main" id="{14851ED9-ABCD-4654-A9CA-74ECA92140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0" r="1" b="18559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837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530F4-7466-49A6-B33A-916C2EC0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a Cavity or Transition</a:t>
            </a:r>
          </a:p>
        </p:txBody>
      </p:sp>
      <p:pic>
        <p:nvPicPr>
          <p:cNvPr id="5" name="Content Placeholder 4" descr="Chart, line chart, histogram&#10;&#10;Description automatically generated">
            <a:extLst>
              <a:ext uri="{FF2B5EF4-FFF2-40B4-BE49-F238E27FC236}">
                <a16:creationId xmlns:a16="http://schemas.microsoft.com/office/drawing/2014/main" id="{7C00F812-8F1D-4C2D-8D79-5944F1FF12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4720" y="1510446"/>
            <a:ext cx="5883064" cy="441229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3A2F9D-C10D-4E04-8AC5-31FB97718554}"/>
              </a:ext>
            </a:extLst>
          </p:cNvPr>
          <p:cNvSpPr txBox="1"/>
          <p:nvPr/>
        </p:nvSpPr>
        <p:spPr>
          <a:xfrm>
            <a:off x="6731212" y="5856704"/>
            <a:ext cx="445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Blue: Cavity Length</a:t>
            </a:r>
          </a:p>
          <a:p>
            <a:r>
              <a:rPr lang="en-US" dirty="0"/>
              <a:t>Orange: Transmission through Fabry Perot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AD18BA-28A3-42A6-BB56-A0203285C58D}"/>
              </a:ext>
            </a:extLst>
          </p:cNvPr>
          <p:cNvSpPr txBox="1"/>
          <p:nvPr/>
        </p:nvSpPr>
        <p:spPr>
          <a:xfrm>
            <a:off x="955040" y="1690688"/>
            <a:ext cx="48361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Axes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X: analogous to wavelengths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Y: analogous to amount of light with that wavelength</a:t>
            </a:r>
          </a:p>
          <a:p>
            <a:endParaRPr lang="en-US" dirty="0"/>
          </a:p>
          <a:p>
            <a:r>
              <a:rPr lang="en-US" dirty="0"/>
              <a:t>Repetition is caused by the numerous wavelengths that constructively interfere in the Fabry-Perot Cavity</a:t>
            </a:r>
          </a:p>
          <a:p>
            <a:endParaRPr lang="en-US" dirty="0"/>
          </a:p>
          <a:p>
            <a:r>
              <a:rPr lang="en-US" dirty="0"/>
              <a:t>These peaks will slowly shift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824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3AD42C-7F56-4A6B-AA49-3F1C2A4A2F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61"/>
          <a:stretch/>
        </p:blipFill>
        <p:spPr>
          <a:xfrm>
            <a:off x="9009888" y="365125"/>
            <a:ext cx="2560320" cy="61604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1E4739-C434-41F5-85C0-3C143F032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to “Stabilize”:</a:t>
            </a:r>
            <a:br>
              <a:rPr lang="en-US" dirty="0"/>
            </a:br>
            <a:r>
              <a:rPr lang="en-US" dirty="0"/>
              <a:t>Elevator Pitch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458BC4A-C842-4216-81A9-2A90529084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232904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For</a:t>
                </a:r>
                <a:r>
                  <a:rPr lang="en-US" dirty="0"/>
                  <a:t> </a:t>
                </a:r>
                <a:r>
                  <a:rPr lang="en-US" sz="2000" dirty="0"/>
                  <a:t>your systems too complex to account for everything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Introducing: the PID Feedback Equation</a:t>
                </a:r>
              </a:p>
              <a:p>
                <a:pPr marL="0" indent="0">
                  <a:buNone/>
                </a:pPr>
                <a:r>
                  <a:rPr lang="en-US" sz="2000" dirty="0"/>
                  <a:t>	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∫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𝑑𝑡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𝑑𝑒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For the physicists, this is nearly the integral of our favorite second order diff eq,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𝑒𝑥𝑡</m:t>
                          </m:r>
                        </m:sub>
                      </m:sSub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𝑘𝑥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</a:rPr>
                        <m:t>𝑐</m:t>
                      </m:r>
                      <m:acc>
                        <m:accPr>
                          <m:chr m:val="̇"/>
                          <m:ctrlP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𝑚</m:t>
                      </m:r>
                      <m:acc>
                        <m:accPr>
                          <m:chr m:val="̈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sz="2000" b="0" dirty="0"/>
              </a:p>
              <a:p>
                <a:pPr marL="0" indent="0">
                  <a:buNone/>
                </a:pPr>
                <a:r>
                  <a:rPr lang="en-US" sz="2000" dirty="0"/>
                  <a:t>The driven damped harmonic oscillator!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458BC4A-C842-4216-81A9-2A90529084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232904" cy="4351338"/>
              </a:xfrm>
              <a:blipFill>
                <a:blip r:embed="rId4"/>
                <a:stretch>
                  <a:fillRect l="-9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ight Bracket 5">
            <a:extLst>
              <a:ext uri="{FF2B5EF4-FFF2-40B4-BE49-F238E27FC236}">
                <a16:creationId xmlns:a16="http://schemas.microsoft.com/office/drawing/2014/main" id="{D4ADA804-733F-4FFD-A33A-0232D6B4466F}"/>
              </a:ext>
            </a:extLst>
          </p:cNvPr>
          <p:cNvSpPr/>
          <p:nvPr/>
        </p:nvSpPr>
        <p:spPr>
          <a:xfrm flipH="1">
            <a:off x="8843058" y="2731625"/>
            <a:ext cx="166830" cy="2815735"/>
          </a:xfrm>
          <a:prstGeom prst="righ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F557182-B2BC-4294-BF72-DAE7351C02B6}"/>
                  </a:ext>
                </a:extLst>
              </p:cNvPr>
              <p:cNvSpPr txBox="1"/>
              <p:nvPr/>
            </p:nvSpPr>
            <p:spPr>
              <a:xfrm>
                <a:off x="8381906" y="3969613"/>
                <a:ext cx="46115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F557182-B2BC-4294-BF72-DAE7351C02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06" y="3969613"/>
                <a:ext cx="461152" cy="276999"/>
              </a:xfrm>
              <a:prstGeom prst="rect">
                <a:avLst/>
              </a:prstGeom>
              <a:blipFill>
                <a:blip r:embed="rId5"/>
                <a:stretch>
                  <a:fillRect l="-6579" t="-2174" r="-17105" b="-326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8289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1AE15D-D827-4D9A-A7A2-178A91C2B1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61"/>
          <a:stretch/>
        </p:blipFill>
        <p:spPr>
          <a:xfrm>
            <a:off x="780288" y="121285"/>
            <a:ext cx="2560320" cy="6160412"/>
          </a:xfrm>
          <a:prstGeom prst="rect">
            <a:avLst/>
          </a:prstGeom>
        </p:spPr>
      </p:pic>
      <p:sp>
        <p:nvSpPr>
          <p:cNvPr id="5" name="Right Bracket 4">
            <a:extLst>
              <a:ext uri="{FF2B5EF4-FFF2-40B4-BE49-F238E27FC236}">
                <a16:creationId xmlns:a16="http://schemas.microsoft.com/office/drawing/2014/main" id="{F2EDE730-04E8-43EF-B11C-346D852A837C}"/>
              </a:ext>
            </a:extLst>
          </p:cNvPr>
          <p:cNvSpPr/>
          <p:nvPr/>
        </p:nvSpPr>
        <p:spPr>
          <a:xfrm flipH="1">
            <a:off x="613458" y="3459480"/>
            <a:ext cx="166830" cy="1965960"/>
          </a:xfrm>
          <a:prstGeom prst="righ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B257152-B601-4AD8-B923-2FAF94053B48}"/>
                  </a:ext>
                </a:extLst>
              </p:cNvPr>
              <p:cNvSpPr txBox="1"/>
              <p:nvPr/>
            </p:nvSpPr>
            <p:spPr>
              <a:xfrm>
                <a:off x="152306" y="3817213"/>
                <a:ext cx="46115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B257152-B601-4AD8-B923-2FAF94053B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306" y="3817213"/>
                <a:ext cx="461152" cy="276999"/>
              </a:xfrm>
              <a:prstGeom prst="rect">
                <a:avLst/>
              </a:prstGeom>
              <a:blipFill>
                <a:blip r:embed="rId3"/>
                <a:stretch>
                  <a:fillRect l="-6579" t="-2174" r="-17105" b="-326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BB2EDAF-B907-48AC-ADC0-F094E6398502}"/>
                  </a:ext>
                </a:extLst>
              </p:cNvPr>
              <p:cNvSpPr txBox="1"/>
              <p:nvPr/>
            </p:nvSpPr>
            <p:spPr>
              <a:xfrm>
                <a:off x="3169920" y="611415"/>
                <a:ext cx="6918960" cy="10273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𝑒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∫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𝑒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𝑑𝑡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𝑑𝑒</m:t>
                          </m:r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BB2EDAF-B907-48AC-ADC0-F094E63985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920" y="611415"/>
                <a:ext cx="6918960" cy="102733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43D7D831-1F80-43CB-8764-83161D32662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0" r="6069"/>
          <a:stretch/>
        </p:blipFill>
        <p:spPr>
          <a:xfrm>
            <a:off x="2315464" y="1870351"/>
            <a:ext cx="4511040" cy="38937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FBAA6BE-1917-4057-BEDC-1D94C65EBF02}"/>
              </a:ext>
            </a:extLst>
          </p:cNvPr>
          <p:cNvSpPr txBox="1"/>
          <p:nvPr/>
        </p:nvSpPr>
        <p:spPr>
          <a:xfrm>
            <a:off x="8666480" y="4442460"/>
            <a:ext cx="29120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are iterative methods to choose these coefficients. Many of them are manual, and that’s how we’ll be tuning our laser’s coefficients</a:t>
            </a:r>
          </a:p>
        </p:txBody>
      </p:sp>
    </p:spTree>
    <p:extLst>
      <p:ext uri="{BB962C8B-B14F-4D97-AF65-F5344CB8AC3E}">
        <p14:creationId xmlns:p14="http://schemas.microsoft.com/office/powerpoint/2010/main" val="4066600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530F4-7466-49A6-B33A-916C2EC0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minimize the shift</a:t>
            </a:r>
          </a:p>
        </p:txBody>
      </p:sp>
      <p:pic>
        <p:nvPicPr>
          <p:cNvPr id="5" name="Content Placeholder 4" descr="Chart, line chart, histogram&#10;&#10;Description automatically generated">
            <a:extLst>
              <a:ext uri="{FF2B5EF4-FFF2-40B4-BE49-F238E27FC236}">
                <a16:creationId xmlns:a16="http://schemas.microsoft.com/office/drawing/2014/main" id="{7C00F812-8F1D-4C2D-8D79-5944F1FF12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400" y="1605011"/>
            <a:ext cx="5883064" cy="441229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3A2F9D-C10D-4E04-8AC5-31FB97718554}"/>
              </a:ext>
            </a:extLst>
          </p:cNvPr>
          <p:cNvSpPr txBox="1"/>
          <p:nvPr/>
        </p:nvSpPr>
        <p:spPr>
          <a:xfrm>
            <a:off x="2128732" y="5826859"/>
            <a:ext cx="445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Blue: Cavity Length</a:t>
            </a:r>
          </a:p>
          <a:p>
            <a:r>
              <a:rPr lang="en-US" dirty="0"/>
              <a:t>Orange: Transmission through Fabry Perot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93B77A-788D-4E3C-AA74-20BA1D6CC91E}"/>
              </a:ext>
            </a:extLst>
          </p:cNvPr>
          <p:cNvSpPr txBox="1"/>
          <p:nvPr/>
        </p:nvSpPr>
        <p:spPr>
          <a:xfrm>
            <a:off x="7051464" y="2164079"/>
            <a:ext cx="4089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Must be independent of incident intensity, as that will also fluctuate</a:t>
            </a:r>
          </a:p>
        </p:txBody>
      </p:sp>
    </p:spTree>
    <p:extLst>
      <p:ext uri="{BB962C8B-B14F-4D97-AF65-F5344CB8AC3E}">
        <p14:creationId xmlns:p14="http://schemas.microsoft.com/office/powerpoint/2010/main" val="4264850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EF6E7-CC87-43E6-97C2-D04C52AD5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Pound-Denver-Hall Technique</a:t>
            </a:r>
          </a:p>
        </p:txBody>
      </p:sp>
      <p:pic>
        <p:nvPicPr>
          <p:cNvPr id="4" name="Content Placeholder 4" descr="Chart, line chart, histogram&#10;&#10;Description automatically generated">
            <a:extLst>
              <a:ext uri="{FF2B5EF4-FFF2-40B4-BE49-F238E27FC236}">
                <a16:creationId xmlns:a16="http://schemas.microsoft.com/office/drawing/2014/main" id="{F23E7455-B913-40A3-9D8C-628F3CE02F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363" y="1339849"/>
            <a:ext cx="4107647" cy="3080735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9E8D12B-8B51-4984-B125-F37226530B37}"/>
              </a:ext>
            </a:extLst>
          </p:cNvPr>
          <p:cNvSpPr/>
          <p:nvPr/>
        </p:nvSpPr>
        <p:spPr>
          <a:xfrm>
            <a:off x="1204895" y="1711312"/>
            <a:ext cx="1393214" cy="2378723"/>
          </a:xfrm>
          <a:prstGeom prst="rect">
            <a:avLst/>
          </a:prstGeom>
          <a:solidFill>
            <a:schemeClr val="bg2">
              <a:lumMod val="75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376C5-3D71-4198-99C1-A2E1031D2C49}"/>
              </a:ext>
            </a:extLst>
          </p:cNvPr>
          <p:cNvSpPr/>
          <p:nvPr/>
        </p:nvSpPr>
        <p:spPr>
          <a:xfrm>
            <a:off x="2598108" y="2085360"/>
            <a:ext cx="625813" cy="1907519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7F37F1-A2F1-4583-80BD-D797931EF46D}"/>
              </a:ext>
            </a:extLst>
          </p:cNvPr>
          <p:cNvSpPr/>
          <p:nvPr/>
        </p:nvSpPr>
        <p:spPr>
          <a:xfrm>
            <a:off x="3223921" y="1711312"/>
            <a:ext cx="1143727" cy="2378723"/>
          </a:xfrm>
          <a:prstGeom prst="rect">
            <a:avLst/>
          </a:prstGeom>
          <a:solidFill>
            <a:schemeClr val="bg2">
              <a:lumMod val="75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64925F-562B-4E16-A8E6-414297F9284F}"/>
              </a:ext>
            </a:extLst>
          </p:cNvPr>
          <p:cNvSpPr/>
          <p:nvPr/>
        </p:nvSpPr>
        <p:spPr>
          <a:xfrm>
            <a:off x="2598108" y="1711312"/>
            <a:ext cx="625813" cy="374049"/>
          </a:xfrm>
          <a:prstGeom prst="rect">
            <a:avLst/>
          </a:prstGeom>
          <a:solidFill>
            <a:schemeClr val="bg2">
              <a:lumMod val="75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CA1979-4676-4627-B850-CFBDAC560F00}"/>
              </a:ext>
            </a:extLst>
          </p:cNvPr>
          <p:cNvSpPr/>
          <p:nvPr/>
        </p:nvSpPr>
        <p:spPr>
          <a:xfrm>
            <a:off x="2598108" y="3992879"/>
            <a:ext cx="625815" cy="79126"/>
          </a:xfrm>
          <a:prstGeom prst="rect">
            <a:avLst/>
          </a:prstGeom>
          <a:solidFill>
            <a:schemeClr val="bg2">
              <a:lumMod val="75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finale">
            <a:hlinkClick r:id="" action="ppaction://media"/>
            <a:extLst>
              <a:ext uri="{FF2B5EF4-FFF2-40B4-BE49-F238E27FC236}">
                <a16:creationId xmlns:a16="http://schemas.microsoft.com/office/drawing/2014/main" id="{DFCAB79E-1EE7-4B0B-B706-CFE3B995FC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25212" y="1339849"/>
            <a:ext cx="6777292" cy="5082969"/>
          </a:xfrm>
          <a:prstGeom prst="rect">
            <a:avLst/>
          </a:prstGeom>
        </p:spPr>
      </p:pic>
      <p:sp>
        <p:nvSpPr>
          <p:cNvPr id="21" name="Arrow: Right 20">
            <a:extLst>
              <a:ext uri="{FF2B5EF4-FFF2-40B4-BE49-F238E27FC236}">
                <a16:creationId xmlns:a16="http://schemas.microsoft.com/office/drawing/2014/main" id="{1EACB79C-182E-4685-9103-3366119A3044}"/>
              </a:ext>
            </a:extLst>
          </p:cNvPr>
          <p:cNvSpPr/>
          <p:nvPr/>
        </p:nvSpPr>
        <p:spPr>
          <a:xfrm rot="2214949">
            <a:off x="4530282" y="2775621"/>
            <a:ext cx="629920" cy="426720"/>
          </a:xfrm>
          <a:prstGeom prst="rightArrow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DF5D3D1-4A7D-4F7B-A608-CFB63CE6E7F6}"/>
              </a:ext>
            </a:extLst>
          </p:cNvPr>
          <p:cNvCxnSpPr>
            <a:cxnSpLocks/>
          </p:cNvCxnSpPr>
          <p:nvPr/>
        </p:nvCxnSpPr>
        <p:spPr>
          <a:xfrm flipH="1" flipV="1">
            <a:off x="8696815" y="1898336"/>
            <a:ext cx="1" cy="39612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3405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08F26-CA41-4252-B4F6-D835C4B56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look behind the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1E02B-3F08-44CC-82D7-74CA41E9A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lang="en-US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inte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lang="en-US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K_p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lang="en-US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K_i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0.0002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wavelengths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0.9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b="0" i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): 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# iterations become frames in the animation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# Error is calculated as the slope evaluated at a set point (1)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slope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1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bell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1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i="1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mu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wavelengths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]))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# integral accumulates the error every cycle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inte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wavelengths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wavelengths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# Simple addition to the previous wavelength is entirely unphysical.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+              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# The real relationship between wavelength and applied voltage needs to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K_p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        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#     be understood only vaguely since it is changing.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K_i</a:t>
            </a:r>
            <a:r>
              <a:rPr lang="en-US" b="0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inte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  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# I've left out the derivative because its especially useless in a noiseless environment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332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5503</TotalTime>
  <Words>579</Words>
  <Application>Microsoft Office PowerPoint</Application>
  <PresentationFormat>Widescreen</PresentationFormat>
  <Paragraphs>69</Paragraphs>
  <Slides>11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Consolas</vt:lpstr>
      <vt:lpstr>Office Theme</vt:lpstr>
      <vt:lpstr>Methods of Laser Frequency Stabilization</vt:lpstr>
      <vt:lpstr>Experimental Setup</vt:lpstr>
      <vt:lpstr>PowerPoint Presentation</vt:lpstr>
      <vt:lpstr>Scanning a Cavity or Transition</vt:lpstr>
      <vt:lpstr>Methods to “Stabilize”: Elevator Pitch</vt:lpstr>
      <vt:lpstr>PowerPoint Presentation</vt:lpstr>
      <vt:lpstr>How do we minimize the shift</vt:lpstr>
      <vt:lpstr>Pound-Denver-Hall Technique</vt:lpstr>
      <vt:lpstr>A look behind the code</vt:lpstr>
      <vt:lpstr>Locking to a Rb transition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Bodron</dc:creator>
  <cp:lastModifiedBy>Will Bodron</cp:lastModifiedBy>
  <cp:revision>30</cp:revision>
  <dcterms:created xsi:type="dcterms:W3CDTF">2021-07-02T15:52:41Z</dcterms:created>
  <dcterms:modified xsi:type="dcterms:W3CDTF">2021-07-07T14:22:52Z</dcterms:modified>
</cp:coreProperties>
</file>

<file path=docProps/thumbnail.jpeg>
</file>